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rgbClr val="375A7D"/>
          </a:solidFill>
        </a:fill>
      </a:tcStyle>
    </a:wholeTbl>
    <a:band2H>
      <a:tcTxStyle/>
      <a:tcStyle>
        <a:tcBdr/>
        <a:fill>
          <a:solidFill>
            <a:srgbClr val="3B749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rgbClr val="53D5FD"/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53D5FD"/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53D5FD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A0A0A">
              <a:alpha val="92000"/>
            </a:srgbClr>
          </a:solidFill>
        </a:fill>
      </a:tcStyle>
    </a:band2H>
    <a:firstCo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635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EDFF">
              <a:alpha val="24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2">
              <a:satOff val="-5186"/>
              <a:lumOff val="-1238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satOff val="-5186"/>
              <a:lumOff val="-2840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6D6D6D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080">
              <a:alpha val="3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1B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D26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chemeClr val="accent2">
            <a:satOff val="44164"/>
            <a:lumOff val="14231"/>
          </a:schemeClr>
        </a:fontRef>
        <a:schemeClr val="accent2">
          <a:satOff val="44164"/>
          <a:lumOff val="14231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 og under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tekst"/>
          <p:cNvSpPr txBox="1">
            <a:spLocks noGrp="1"/>
          </p:cNvSpPr>
          <p:nvPr>
            <p:ph type="title"/>
          </p:nvPr>
        </p:nvSpPr>
        <p:spPr>
          <a:xfrm>
            <a:off x="660400" y="4292600"/>
            <a:ext cx="11684000" cy="2222500"/>
          </a:xfrm>
          <a:prstGeom prst="rect">
            <a:avLst/>
          </a:prstGeom>
        </p:spPr>
        <p:txBody>
          <a:bodyPr/>
          <a:lstStyle>
            <a:lvl1pPr>
              <a:defRPr sz="6200" spc="992"/>
            </a:lvl1pPr>
          </a:lstStyle>
          <a:p>
            <a:r>
              <a:t>Titteltekst</a:t>
            </a:r>
          </a:p>
        </p:txBody>
      </p:sp>
      <p:sp>
        <p:nvSpPr>
          <p:cNvPr id="12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660400" y="3416300"/>
            <a:ext cx="11684000" cy="8890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13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 – 3 per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ilde"/>
          <p:cNvSpPr>
            <a:spLocks noGrp="1"/>
          </p:cNvSpPr>
          <p:nvPr>
            <p:ph type="pic" sz="half" idx="13"/>
          </p:nvPr>
        </p:nvSpPr>
        <p:spPr>
          <a:xfrm>
            <a:off x="6502400" y="4879052"/>
            <a:ext cx="6502400" cy="48768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4" name="143918632_1620x1622.jpeg"/>
          <p:cNvSpPr>
            <a:spLocks noGrp="1"/>
          </p:cNvSpPr>
          <p:nvPr>
            <p:ph type="pic" sz="half" idx="14"/>
          </p:nvPr>
        </p:nvSpPr>
        <p:spPr>
          <a:xfrm>
            <a:off x="6502400" y="0"/>
            <a:ext cx="6502400" cy="4876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5" name="Bilde"/>
          <p:cNvSpPr>
            <a:spLocks noGrp="1"/>
          </p:cNvSpPr>
          <p:nvPr>
            <p:ph type="pic" idx="15"/>
          </p:nvPr>
        </p:nvSpPr>
        <p:spPr>
          <a:xfrm>
            <a:off x="0" y="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6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– 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520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r>
              <a:t>– Johnny Appleseed</a:t>
            </a:r>
          </a:p>
        </p:txBody>
      </p:sp>
      <p:sp>
        <p:nvSpPr>
          <p:cNvPr id="104" name="«Skriv et sitat her.»"/>
          <p:cNvSpPr txBox="1">
            <a:spLocks noGrp="1"/>
          </p:cNvSpPr>
          <p:nvPr>
            <p:ph type="body" sz="quarter" idx="14"/>
          </p:nvPr>
        </p:nvSpPr>
        <p:spPr>
          <a:xfrm>
            <a:off x="1270000" y="4248150"/>
            <a:ext cx="10464800" cy="723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r>
              <a:t>«Skriv et sitat her.»</a:t>
            </a:r>
          </a:p>
        </p:txBody>
      </p:sp>
      <p:sp>
        <p:nvSpPr>
          <p:cNvPr id="105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itat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– 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2959100"/>
            <a:ext cx="10464800" cy="5207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r>
              <a:t>– Johnny Appleseed</a:t>
            </a:r>
          </a:p>
        </p:txBody>
      </p:sp>
      <p:sp>
        <p:nvSpPr>
          <p:cNvPr id="113" name="«Skriv et sitat her.»"/>
          <p:cNvSpPr txBox="1">
            <a:spLocks noGrp="1"/>
          </p:cNvSpPr>
          <p:nvPr>
            <p:ph type="body" sz="quarter" idx="14"/>
          </p:nvPr>
        </p:nvSpPr>
        <p:spPr>
          <a:xfrm>
            <a:off x="1270000" y="1346200"/>
            <a:ext cx="10464800" cy="723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r>
              <a:t>«Skriv et sitat her.»</a:t>
            </a:r>
          </a:p>
        </p:txBody>
      </p:sp>
      <p:sp>
        <p:nvSpPr>
          <p:cNvPr id="114" name="Bilde"/>
          <p:cNvSpPr>
            <a:spLocks noGrp="1"/>
          </p:cNvSpPr>
          <p:nvPr>
            <p:ph type="pic" idx="15"/>
          </p:nvPr>
        </p:nvSpPr>
        <p:spPr>
          <a:xfrm>
            <a:off x="-19050" y="3613150"/>
            <a:ext cx="13004800" cy="613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5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Bild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23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 – horisont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teltekst"/>
          <p:cNvSpPr txBox="1">
            <a:spLocks noGrp="1"/>
          </p:cNvSpPr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z="6200" spc="992"/>
            </a:lvl1pPr>
          </a:lstStyle>
          <a:p>
            <a:r>
              <a:t>Titteltekst</a:t>
            </a:r>
          </a:p>
        </p:txBody>
      </p:sp>
      <p:sp>
        <p:nvSpPr>
          <p:cNvPr id="22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23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 – horisontalt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ilde"/>
          <p:cNvSpPr>
            <a:spLocks noGrp="1"/>
          </p:cNvSpPr>
          <p:nvPr>
            <p:ph type="pic" idx="13"/>
          </p:nvPr>
        </p:nvSpPr>
        <p:spPr>
          <a:xfrm>
            <a:off x="0" y="2717800"/>
            <a:ext cx="13004800" cy="7035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1" name="Titteltekst"/>
          <p:cNvSpPr txBox="1">
            <a:spLocks noGrp="1"/>
          </p:cNvSpPr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z="6200" spc="992"/>
            </a:lvl1pPr>
          </a:lstStyle>
          <a:p>
            <a:r>
              <a:t>Titteltekst</a:t>
            </a:r>
          </a:p>
        </p:txBody>
      </p:sp>
      <p:sp>
        <p:nvSpPr>
          <p:cNvPr id="32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33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 – sentr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teltekst"/>
          <p:cNvSpPr txBox="1">
            <a:spLocks noGrp="1"/>
          </p:cNvSpPr>
          <p:nvPr>
            <p:ph type="title"/>
          </p:nvPr>
        </p:nvSpPr>
        <p:spPr>
          <a:xfrm>
            <a:off x="660400" y="3759200"/>
            <a:ext cx="11684000" cy="2222500"/>
          </a:xfrm>
          <a:prstGeom prst="rect">
            <a:avLst/>
          </a:prstGeom>
        </p:spPr>
        <p:txBody>
          <a:bodyPr anchor="ctr"/>
          <a:lstStyle>
            <a:lvl1pPr>
              <a:defRPr sz="6200" spc="992"/>
            </a:lvl1pPr>
          </a:lstStyle>
          <a:p>
            <a:r>
              <a:t>Titteltekst</a:t>
            </a:r>
          </a:p>
        </p:txBody>
      </p:sp>
      <p:sp>
        <p:nvSpPr>
          <p:cNvPr id="41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 – vertik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ilde"/>
          <p:cNvSpPr>
            <a:spLocks noGrp="1"/>
          </p:cNvSpPr>
          <p:nvPr>
            <p:ph type="pic" idx="13"/>
          </p:nvPr>
        </p:nvSpPr>
        <p:spPr>
          <a:xfrm>
            <a:off x="6496050" y="635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9" name="Titteltekst"/>
          <p:cNvSpPr txBox="1">
            <a:spLocks noGrp="1"/>
          </p:cNvSpPr>
          <p:nvPr>
            <p:ph type="title"/>
          </p:nvPr>
        </p:nvSpPr>
        <p:spPr>
          <a:xfrm>
            <a:off x="546100" y="4305300"/>
            <a:ext cx="5410200" cy="2984500"/>
          </a:xfrm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50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546100" y="3429000"/>
            <a:ext cx="5410200" cy="889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51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 – øv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59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 og punkt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67" name="Brødtekst nivå 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68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, punkttegn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ilde"/>
          <p:cNvSpPr>
            <a:spLocks noGrp="1"/>
          </p:cNvSpPr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76" name="Titteltekst"/>
          <p:cNvSpPr txBox="1">
            <a:spLocks noGrp="1"/>
          </p:cNvSpPr>
          <p:nvPr>
            <p:ph type="title"/>
          </p:nvPr>
        </p:nvSpPr>
        <p:spPr>
          <a:xfrm>
            <a:off x="660400" y="609600"/>
            <a:ext cx="5080000" cy="1854200"/>
          </a:xfrm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77" name="Brødtekst nivå én…"/>
          <p:cNvSpPr txBox="1">
            <a:spLocks noGrp="1"/>
          </p:cNvSpPr>
          <p:nvPr>
            <p:ph type="body" sz="half" idx="1"/>
          </p:nvPr>
        </p:nvSpPr>
        <p:spPr>
          <a:xfrm>
            <a:off x="660400" y="2819400"/>
            <a:ext cx="5080000" cy="6057900"/>
          </a:xfrm>
          <a:prstGeom prst="rect">
            <a:avLst/>
          </a:prstGeom>
        </p:spPr>
        <p:txBody>
          <a:bodyPr/>
          <a:lstStyle>
            <a:lvl1pPr marL="393700" indent="-393700">
              <a:spcBef>
                <a:spcPts val="3200"/>
              </a:spcBef>
              <a:defRPr sz="3000"/>
            </a:lvl1pPr>
            <a:lvl2pPr marL="787400" indent="-393700">
              <a:spcBef>
                <a:spcPts val="3200"/>
              </a:spcBef>
              <a:defRPr sz="3000"/>
            </a:lvl2pPr>
            <a:lvl3pPr marL="1181100" indent="-393700">
              <a:spcBef>
                <a:spcPts val="3200"/>
              </a:spcBef>
              <a:defRPr sz="3000"/>
            </a:lvl3pPr>
            <a:lvl4pPr marL="1574800" indent="-393700">
              <a:spcBef>
                <a:spcPts val="3200"/>
              </a:spcBef>
              <a:defRPr sz="3000"/>
            </a:lvl4pPr>
            <a:lvl5pPr marL="1968500" indent="-393700">
              <a:spcBef>
                <a:spcPts val="3200"/>
              </a:spcBef>
              <a:defRPr sz="3000"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78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Brødtekst nivå én…"/>
          <p:cNvSpPr txBox="1">
            <a:spLocks noGrp="1"/>
          </p:cNvSpPr>
          <p:nvPr>
            <p:ph type="body" idx="1"/>
          </p:nvPr>
        </p:nvSpPr>
        <p:spPr>
          <a:xfrm>
            <a:off x="660400" y="1511300"/>
            <a:ext cx="11684000" cy="6718300"/>
          </a:xfrm>
          <a:prstGeom prst="rect">
            <a:avLst/>
          </a:prstGeom>
        </p:spPr>
        <p:txBody>
          <a:bodyPr/>
          <a:lstStyle/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86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tekst"/>
          <p:cNvSpPr txBox="1">
            <a:spLocks noGrp="1"/>
          </p:cNvSpPr>
          <p:nvPr>
            <p:ph type="title"/>
          </p:nvPr>
        </p:nvSpPr>
        <p:spPr>
          <a:xfrm>
            <a:off x="660400" y="609600"/>
            <a:ext cx="11684000" cy="142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Titteltekst</a:t>
            </a:r>
          </a:p>
        </p:txBody>
      </p:sp>
      <p:sp>
        <p:nvSpPr>
          <p:cNvPr id="3" name="Brødtekst nivå én…"/>
          <p:cNvSpPr txBox="1">
            <a:spLocks noGrp="1"/>
          </p:cNvSpPr>
          <p:nvPr>
            <p:ph type="body" idx="1"/>
          </p:nvPr>
        </p:nvSpPr>
        <p:spPr>
          <a:xfrm>
            <a:off x="660400" y="2019300"/>
            <a:ext cx="11684000" cy="671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4" name="Lysbildenummer"/>
          <p:cNvSpPr txBox="1">
            <a:spLocks noGrp="1"/>
          </p:cNvSpPr>
          <p:nvPr>
            <p:ph type="sldNum" sz="quarter" idx="2"/>
          </p:nvPr>
        </p:nvSpPr>
        <p:spPr>
          <a:xfrm>
            <a:off x="6371333" y="9258299"/>
            <a:ext cx="233173" cy="4191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all" spc="72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titleStyle>
    <p:bodyStyle>
      <a:lvl1pPr marL="4699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9398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14097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18796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23495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28194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32893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37592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42291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Et bilde som inneholder person, gress, sport, spill&#10;&#10;Automatisk generert beskrivelse">
            <a:extLst>
              <a:ext uri="{FF2B5EF4-FFF2-40B4-BE49-F238E27FC236}">
                <a16:creationId xmlns:a16="http://schemas.microsoft.com/office/drawing/2014/main" id="{E7843CFF-B865-4FEC-B258-EAC620D188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004800" cy="795382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9" name="Tekst"/>
          <p:cNvSpPr txBox="1"/>
          <p:nvPr/>
        </p:nvSpPr>
        <p:spPr>
          <a:xfrm>
            <a:off x="5998463" y="4603750"/>
            <a:ext cx="1261873" cy="8001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endParaRPr/>
          </a:p>
        </p:txBody>
      </p:sp>
      <p:sp>
        <p:nvSpPr>
          <p:cNvPr id="142" name="Kommunikasjonsstrategi…"/>
          <p:cNvSpPr txBox="1">
            <a:spLocks noGrp="1"/>
          </p:cNvSpPr>
          <p:nvPr>
            <p:ph type="ctrTitle"/>
          </p:nvPr>
        </p:nvSpPr>
        <p:spPr>
          <a:xfrm>
            <a:off x="544286" y="7953829"/>
            <a:ext cx="11684000" cy="22225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 defTabSz="420624">
              <a:defRPr sz="4464" spc="714"/>
            </a:pPr>
            <a:r>
              <a:rPr lang="nb-NO" sz="5040" b="1" spc="806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venir Heavy"/>
              </a:rPr>
              <a:t>Kommunikasjonsstrategi</a:t>
            </a:r>
            <a:r>
              <a:rPr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 defTabSz="420624">
              <a:defRPr sz="5544" spc="887">
                <a:solidFill>
                  <a:schemeClr val="accent2">
                    <a:satOff val="44164"/>
                    <a:lumOff val="14231"/>
                  </a:schemeClr>
                </a:solidFill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b-NO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Rakkestad IF Fotball</a:t>
            </a:r>
            <a:endParaRPr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«Alle» har en mening om Sarpsborg 08…"/>
          <p:cNvSpPr txBox="1">
            <a:spLocks noGrp="1"/>
          </p:cNvSpPr>
          <p:nvPr>
            <p:ph type="title"/>
          </p:nvPr>
        </p:nvSpPr>
        <p:spPr>
          <a:xfrm>
            <a:off x="660400" y="3721100"/>
            <a:ext cx="11684000" cy="3079850"/>
          </a:xfrm>
          <a:prstGeom prst="rect">
            <a:avLst/>
          </a:prstGeom>
          <a:gradFill>
            <a:gsLst>
              <a:gs pos="0">
                <a:srgbClr val="A6AAA8">
                  <a:alpha val="44000"/>
                </a:srgbClr>
              </a:gs>
              <a:gs pos="100000">
                <a:srgbClr val="53585F">
                  <a:alpha val="30000"/>
                </a:srgbClr>
              </a:gs>
            </a:gsLst>
            <a:lin ang="5400000"/>
          </a:gradFill>
        </p:spPr>
        <p:txBody>
          <a:bodyPr/>
          <a:lstStyle/>
          <a:p>
            <a:pPr lvl="1" algn="ctr">
              <a:defRPr sz="2400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br>
              <a:rPr lang="nb-NO" dirty="0"/>
            </a:br>
            <a:br>
              <a:rPr lang="nb-NO" dirty="0"/>
            </a:br>
            <a:r>
              <a:rPr lang="nb-NO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RIF Fotball omtales positivt og med et inntrykk som etterlater soliditet, profesjonalitet og idrettsglede </a:t>
            </a:r>
            <a:endParaRPr sz="2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6" name="Vår hverdag:"/>
          <p:cNvSpPr txBox="1">
            <a:spLocks noGrp="1"/>
          </p:cNvSpPr>
          <p:nvPr>
            <p:ph type="body" sz="half" idx="1"/>
          </p:nvPr>
        </p:nvSpPr>
        <p:spPr>
          <a:xfrm>
            <a:off x="660400" y="1059542"/>
            <a:ext cx="11684000" cy="267376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algn="ctr">
              <a:defRPr>
                <a:latin typeface="Avenir Medium"/>
                <a:ea typeface="Avenir Medium"/>
                <a:cs typeface="Avenir Medium"/>
                <a:sym typeface="Avenir Medium"/>
              </a:defRPr>
            </a:lvl1pPr>
          </a:lstStyle>
          <a:p>
            <a:r>
              <a:rPr lang="nb-N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 ønsker at: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Våre verdier danner grunnlag for alt vi foretar oss og all kommunikasjon: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38150">
              <a:defRPr sz="3375" spc="540"/>
            </a:lvl1pPr>
          </a:lstStyle>
          <a:p>
            <a:r>
              <a:rPr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Våre</a:t>
            </a:r>
            <a:r>
              <a:rPr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verdier</a:t>
            </a:r>
            <a:r>
              <a:rPr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danner</a:t>
            </a:r>
            <a:r>
              <a:rPr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grunnlag</a:t>
            </a:r>
            <a:r>
              <a:rPr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alt vi </a:t>
            </a:r>
            <a:r>
              <a:rPr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foretar</a:t>
            </a:r>
            <a:r>
              <a:rPr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oss</a:t>
            </a:r>
            <a:r>
              <a:rPr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og</a:t>
            </a:r>
            <a:r>
              <a:rPr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all </a:t>
            </a:r>
            <a:r>
              <a:rPr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kommunikasjon</a:t>
            </a:r>
            <a:r>
              <a:rPr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150" name="Sirkel"/>
          <p:cNvSpPr/>
          <p:nvPr/>
        </p:nvSpPr>
        <p:spPr>
          <a:xfrm>
            <a:off x="5867400" y="4749800"/>
            <a:ext cx="1270000" cy="1270000"/>
          </a:xfrm>
          <a:prstGeom prst="ellipse">
            <a:avLst/>
          </a:prstGeom>
          <a:solidFill>
            <a:schemeClr val="accent1">
              <a:hueOff val="450000"/>
              <a:satOff val="-18071"/>
              <a:lumOff val="-1460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 cap="all" spc="384">
                <a:latin typeface="Avenir Medium"/>
                <a:ea typeface="Avenir Medium"/>
                <a:cs typeface="Avenir Medium"/>
                <a:sym typeface="Avenir Medium"/>
              </a:defRPr>
            </a:pPr>
            <a:endParaRPr/>
          </a:p>
        </p:txBody>
      </p:sp>
      <p:sp>
        <p:nvSpPr>
          <p:cNvPr id="151" name="Sirkel"/>
          <p:cNvSpPr/>
          <p:nvPr/>
        </p:nvSpPr>
        <p:spPr>
          <a:xfrm>
            <a:off x="5867400" y="2603500"/>
            <a:ext cx="1270000" cy="1270000"/>
          </a:xfrm>
          <a:prstGeom prst="ellipse">
            <a:avLst/>
          </a:prstGeom>
          <a:solidFill>
            <a:schemeClr val="accent1">
              <a:hueOff val="450000"/>
              <a:satOff val="-18071"/>
              <a:lumOff val="-1460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 cap="all" spc="384">
                <a:latin typeface="Avenir Medium"/>
                <a:ea typeface="Avenir Medium"/>
                <a:cs typeface="Avenir Medium"/>
                <a:sym typeface="Avenir Medium"/>
              </a:defRPr>
            </a:pPr>
            <a:endParaRPr/>
          </a:p>
        </p:txBody>
      </p:sp>
      <p:sp>
        <p:nvSpPr>
          <p:cNvPr id="152" name="Sirkel"/>
          <p:cNvSpPr/>
          <p:nvPr/>
        </p:nvSpPr>
        <p:spPr>
          <a:xfrm>
            <a:off x="5867400" y="6896100"/>
            <a:ext cx="1270000" cy="1270000"/>
          </a:xfrm>
          <a:prstGeom prst="ellipse">
            <a:avLst/>
          </a:prstGeom>
          <a:solidFill>
            <a:schemeClr val="accent1">
              <a:hueOff val="450000"/>
              <a:satOff val="-18071"/>
              <a:lumOff val="-1460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 cap="all" spc="384">
                <a:latin typeface="Avenir Medium"/>
                <a:ea typeface="Avenir Medium"/>
                <a:cs typeface="Avenir Medium"/>
                <a:sym typeface="Avenir Medium"/>
              </a:defRPr>
            </a:pPr>
            <a:endParaRPr/>
          </a:p>
        </p:txBody>
      </p:sp>
      <p:sp>
        <p:nvSpPr>
          <p:cNvPr id="153" name="Sirkel"/>
          <p:cNvSpPr/>
          <p:nvPr/>
        </p:nvSpPr>
        <p:spPr>
          <a:xfrm>
            <a:off x="8382000" y="4749800"/>
            <a:ext cx="1270000" cy="1270000"/>
          </a:xfrm>
          <a:prstGeom prst="ellipse">
            <a:avLst/>
          </a:prstGeom>
          <a:solidFill>
            <a:schemeClr val="accent1">
              <a:hueOff val="450000"/>
              <a:satOff val="-18071"/>
              <a:lumOff val="-1460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 cap="all" spc="384">
                <a:latin typeface="Avenir Medium"/>
                <a:ea typeface="Avenir Medium"/>
                <a:cs typeface="Avenir Medium"/>
                <a:sym typeface="Avenir Medium"/>
              </a:defRPr>
            </a:pPr>
            <a:endParaRPr/>
          </a:p>
        </p:txBody>
      </p:sp>
      <p:sp>
        <p:nvSpPr>
          <p:cNvPr id="154" name="Sirkel"/>
          <p:cNvSpPr/>
          <p:nvPr/>
        </p:nvSpPr>
        <p:spPr>
          <a:xfrm>
            <a:off x="3280877" y="4749800"/>
            <a:ext cx="1413849" cy="1270000"/>
          </a:xfrm>
          <a:prstGeom prst="ellipse">
            <a:avLst/>
          </a:prstGeom>
          <a:solidFill>
            <a:schemeClr val="accent1">
              <a:hueOff val="450000"/>
              <a:satOff val="-18071"/>
              <a:lumOff val="-1460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 cap="all" spc="384">
                <a:latin typeface="Avenir Medium"/>
                <a:ea typeface="Avenir Medium"/>
                <a:cs typeface="Avenir Medium"/>
                <a:sym typeface="Avenir Medium"/>
              </a:defRPr>
            </a:pPr>
            <a:endParaRPr/>
          </a:p>
        </p:txBody>
      </p:sp>
      <p:sp>
        <p:nvSpPr>
          <p:cNvPr id="155" name="Linje"/>
          <p:cNvSpPr/>
          <p:nvPr/>
        </p:nvSpPr>
        <p:spPr>
          <a:xfrm flipH="1">
            <a:off x="4666207" y="5443039"/>
            <a:ext cx="1261873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endParaRPr/>
          </a:p>
        </p:txBody>
      </p:sp>
      <p:sp>
        <p:nvSpPr>
          <p:cNvPr id="156" name="ANSVARLIG"/>
          <p:cNvSpPr txBox="1"/>
          <p:nvPr/>
        </p:nvSpPr>
        <p:spPr>
          <a:xfrm>
            <a:off x="5918200" y="5210393"/>
            <a:ext cx="1219200" cy="348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/>
            </a:lvl1pPr>
          </a:lstStyle>
          <a:p>
            <a:r>
              <a:rPr lang="nb-NO" dirty="0"/>
              <a:t>ÅPEN</a:t>
            </a:r>
            <a:endParaRPr dirty="0"/>
          </a:p>
        </p:txBody>
      </p:sp>
      <p:sp>
        <p:nvSpPr>
          <p:cNvPr id="157" name="Linje"/>
          <p:cNvSpPr/>
          <p:nvPr/>
        </p:nvSpPr>
        <p:spPr>
          <a:xfrm flipH="1">
            <a:off x="7150099" y="5419180"/>
            <a:ext cx="121920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endParaRPr/>
          </a:p>
        </p:txBody>
      </p:sp>
      <p:sp>
        <p:nvSpPr>
          <p:cNvPr id="158" name="Linje"/>
          <p:cNvSpPr/>
          <p:nvPr/>
        </p:nvSpPr>
        <p:spPr>
          <a:xfrm flipV="1">
            <a:off x="6554092" y="3892202"/>
            <a:ext cx="1" cy="83889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endParaRPr/>
          </a:p>
        </p:txBody>
      </p:sp>
      <p:sp>
        <p:nvSpPr>
          <p:cNvPr id="159" name="Linje"/>
          <p:cNvSpPr/>
          <p:nvPr/>
        </p:nvSpPr>
        <p:spPr>
          <a:xfrm flipV="1">
            <a:off x="6537324" y="6038502"/>
            <a:ext cx="1" cy="807989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 cap="all" spc="384">
                <a:solidFill>
                  <a:schemeClr val="accent2">
                    <a:satOff val="44164"/>
                    <a:lumOff val="14231"/>
                  </a:schemeClr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endParaRPr/>
          </a:p>
        </p:txBody>
      </p:sp>
      <p:sp>
        <p:nvSpPr>
          <p:cNvPr id="160" name="FOLKELIG"/>
          <p:cNvSpPr txBox="1"/>
          <p:nvPr/>
        </p:nvSpPr>
        <p:spPr>
          <a:xfrm>
            <a:off x="5983028" y="3064093"/>
            <a:ext cx="1038747" cy="348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/>
            </a:lvl1pPr>
          </a:lstStyle>
          <a:p>
            <a:r>
              <a:rPr lang="nb-NO" dirty="0"/>
              <a:t>SAMLENDE</a:t>
            </a:r>
            <a:endParaRPr dirty="0"/>
          </a:p>
        </p:txBody>
      </p:sp>
      <p:sp>
        <p:nvSpPr>
          <p:cNvPr id="161" name="GLEDE"/>
          <p:cNvSpPr txBox="1"/>
          <p:nvPr/>
        </p:nvSpPr>
        <p:spPr>
          <a:xfrm>
            <a:off x="8737274" y="5210393"/>
            <a:ext cx="559449" cy="348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/>
            </a:lvl1pPr>
          </a:lstStyle>
          <a:p>
            <a:r>
              <a:rPr lang="nb-NO" dirty="0"/>
              <a:t>RAUS</a:t>
            </a:r>
            <a:endParaRPr dirty="0"/>
          </a:p>
        </p:txBody>
      </p:sp>
      <p:sp>
        <p:nvSpPr>
          <p:cNvPr id="162" name="STOLTHET"/>
          <p:cNvSpPr txBox="1"/>
          <p:nvPr/>
        </p:nvSpPr>
        <p:spPr>
          <a:xfrm>
            <a:off x="3280878" y="5210393"/>
            <a:ext cx="1413849" cy="348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/>
            </a:lvl1pPr>
          </a:lstStyle>
          <a:p>
            <a:r>
              <a:rPr lang="nb-NO" dirty="0"/>
              <a:t>INKLUDERENDE</a:t>
            </a:r>
            <a:endParaRPr dirty="0"/>
          </a:p>
        </p:txBody>
      </p:sp>
      <p:sp>
        <p:nvSpPr>
          <p:cNvPr id="163" name="AMBISIØS"/>
          <p:cNvSpPr txBox="1"/>
          <p:nvPr/>
        </p:nvSpPr>
        <p:spPr>
          <a:xfrm>
            <a:off x="5923718" y="7356693"/>
            <a:ext cx="1157368" cy="348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/>
            </a:lvl1pPr>
          </a:lstStyle>
          <a:p>
            <a:r>
              <a:rPr lang="nb-NO" dirty="0"/>
              <a:t>UTVIKLENDE</a:t>
            </a: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KOMMUNIKASJONSSTRATEGI INTERNT OG EKSTERNT:…"/>
          <p:cNvSpPr txBox="1">
            <a:spLocks noGrp="1"/>
          </p:cNvSpPr>
          <p:nvPr>
            <p:ph type="title"/>
          </p:nvPr>
        </p:nvSpPr>
        <p:spPr>
          <a:xfrm>
            <a:off x="660400" y="1175657"/>
            <a:ext cx="11684000" cy="7184572"/>
          </a:xfrm>
          <a:prstGeom prst="rect">
            <a:avLst/>
          </a:prstGeom>
        </p:spPr>
        <p:txBody>
          <a:bodyPr/>
          <a:lstStyle/>
          <a:p>
            <a:r>
              <a:rPr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KOMMUNIKASJONSSTRATEGI INTERNT OG EKSTERNT:</a:t>
            </a:r>
            <a:endParaRPr sz="2500" spc="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 sz="1900" spc="304"/>
            </a:pPr>
            <a:endParaRPr sz="2500" spc="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87802" lvl="2" indent="-248002">
              <a:buSzPct val="90000"/>
            </a:pPr>
            <a:r>
              <a:rPr sz="2400" spc="30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 vi </a:t>
            </a:r>
            <a:r>
              <a:rPr sz="2400" spc="304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gjør</a:t>
            </a:r>
            <a:r>
              <a:rPr sz="2400" spc="30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400" spc="304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skal</a:t>
            </a:r>
            <a:r>
              <a:rPr sz="2400" spc="30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400" spc="304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bygge</a:t>
            </a:r>
            <a:r>
              <a:rPr sz="2400" spc="30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400" spc="304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på</a:t>
            </a:r>
            <a:r>
              <a:rPr sz="2400" spc="30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b-NO" sz="2400" spc="30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KLUBBENS</a:t>
            </a:r>
            <a:r>
              <a:rPr sz="2400" spc="30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400" spc="304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verdier</a:t>
            </a:r>
            <a:endParaRPr sz="2400" spc="304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527175" lvl="2" indent="-587375">
              <a:buSzPct val="90000"/>
            </a:pPr>
            <a:endParaRPr sz="2400" spc="304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527175" lvl="2" indent="-587375">
              <a:buSzPct val="90000"/>
            </a:pPr>
            <a:endParaRPr sz="2400" spc="304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87802" lvl="2" indent="-248002">
              <a:buSzPct val="90000"/>
            </a:pPr>
            <a:r>
              <a:rPr sz="2400" spc="30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 vi </a:t>
            </a:r>
            <a:r>
              <a:rPr sz="2400" spc="304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gjør</a:t>
            </a:r>
            <a:r>
              <a:rPr sz="2400" spc="30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400" spc="304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skal</a:t>
            </a:r>
            <a:r>
              <a:rPr sz="2400" spc="30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b-NO" sz="2400" spc="30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 STÅ FOR</a:t>
            </a:r>
            <a:endParaRPr sz="2400" spc="304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997075" lvl="3" indent="-587375">
              <a:buSzPct val="90000"/>
              <a:defRPr sz="1500" spc="239"/>
            </a:pPr>
            <a:r>
              <a:rPr lang="nb-N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 SKAL KUNNE SNAKKE OM ALT VI GJØR - </a:t>
            </a:r>
            <a:endParaRPr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997075" lvl="3" indent="-587375">
              <a:buSzPct val="90000"/>
              <a:defRPr sz="1500" spc="239"/>
            </a:pPr>
            <a:r>
              <a:rPr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 </a:t>
            </a:r>
            <a:r>
              <a:rPr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ikke</a:t>
            </a:r>
            <a:r>
              <a:rPr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dermed</a:t>
            </a:r>
            <a:r>
              <a:rPr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sagt</a:t>
            </a:r>
            <a:r>
              <a:rPr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at alt </a:t>
            </a:r>
            <a:r>
              <a:rPr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skal</a:t>
            </a:r>
            <a:r>
              <a:rPr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b-N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SNAKKES OM</a:t>
            </a:r>
            <a:endParaRPr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527175" lvl="2" indent="-587375">
              <a:buSzPct val="90000"/>
              <a:defRPr sz="1500" spc="239"/>
            </a:pPr>
            <a:endParaRPr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527175" lvl="2" indent="-587375">
              <a:buSzPct val="90000"/>
              <a:defRPr sz="1900" spc="304"/>
            </a:pPr>
            <a:endParaRPr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527175" lvl="2" indent="-587375">
              <a:buSzPct val="90000"/>
              <a:defRPr sz="1900" spc="304"/>
            </a:pPr>
            <a:r>
              <a:rPr lang="nb-NO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Rif</a:t>
            </a:r>
            <a:r>
              <a:rPr lang="nb-N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FOTBALL SKAL VÆRE EN KLUBB HVOR ALLE ER </a:t>
            </a:r>
            <a:br>
              <a:rPr lang="nb-N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b-NO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TRYGGe</a:t>
            </a:r>
            <a:r>
              <a:rPr lang="nb-N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PÅ at vi FØLGER </a:t>
            </a:r>
            <a:r>
              <a:rPr lang="nb-NO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NORSk</a:t>
            </a:r>
            <a:r>
              <a:rPr lang="nb-N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LOV – VI SKAL IKKE TILLATE OSS SNARVEIER</a:t>
            </a:r>
            <a:endParaRPr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527175" lvl="2" indent="-587375">
              <a:buSzPct val="90000"/>
              <a:defRPr sz="1900" spc="304"/>
            </a:pPr>
            <a:endParaRPr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Hvem uttaler seg om hva:…"/>
          <p:cNvSpPr txBox="1">
            <a:spLocks noGrp="1"/>
          </p:cNvSpPr>
          <p:nvPr>
            <p:ph type="title"/>
          </p:nvPr>
        </p:nvSpPr>
        <p:spPr>
          <a:xfrm>
            <a:off x="660400" y="713482"/>
            <a:ext cx="11684000" cy="8326636"/>
          </a:xfrm>
          <a:prstGeom prst="rect">
            <a:avLst/>
          </a:prstGeom>
        </p:spPr>
        <p:txBody>
          <a:bodyPr/>
          <a:lstStyle/>
          <a:p>
            <a:pPr defTabSz="537463">
              <a:defRPr sz="4140" spc="662"/>
            </a:pPr>
            <a:r>
              <a:rPr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Hvem uttaler seg om hva:</a:t>
            </a:r>
          </a:p>
          <a:p>
            <a:pPr defTabSz="537463">
              <a:defRPr sz="1840" spc="294"/>
            </a:pPr>
            <a:br>
              <a:rPr lang="nb-N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Hovedprinsippet</a:t>
            </a:r>
            <a:r>
              <a:rPr lang="nb-N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er at hvert lag snakker om sitt lag, sin klubb og sine aktiviteter på en positiv måte</a:t>
            </a:r>
            <a:br>
              <a:rPr lang="nb-N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nb-N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nb-N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b-N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Overordnet gjelder:</a:t>
            </a:r>
            <a:br>
              <a:rPr lang="nb-N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40171" indent="-240171" defTabSz="537463">
              <a:buSzPct val="90000"/>
              <a:defRPr sz="1840" spc="294"/>
            </a:pPr>
            <a:r>
              <a:rPr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Sport</a:t>
            </a:r>
            <a:r>
              <a:rPr lang="nb-NO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trenere/ledere, trenerveileder og styreleder</a:t>
            </a:r>
            <a:endParaRPr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72479" lvl="1" indent="-240171" defTabSz="537463">
              <a:buSzPct val="90000"/>
              <a:defRPr sz="1380" spc="220"/>
            </a:pPr>
            <a:endParaRPr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40171" indent="-240171" defTabSz="537463">
              <a:buSzPct val="90000"/>
              <a:defRPr sz="1840" spc="294"/>
            </a:pPr>
            <a:r>
              <a:rPr sz="2000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Overordnet</a:t>
            </a:r>
            <a:r>
              <a:rPr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b-NO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klubb og </a:t>
            </a:r>
            <a:r>
              <a:rPr sz="2000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styring</a:t>
            </a:r>
            <a:r>
              <a:rPr lang="nb-NO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STYRELEDER</a:t>
            </a:r>
            <a:br>
              <a:rPr lang="nb-NO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40171" indent="-240171" defTabSz="537463">
              <a:buSzPct val="90000"/>
              <a:defRPr sz="1840" spc="294"/>
            </a:pPr>
            <a:r>
              <a:rPr sz="2000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Økonomi</a:t>
            </a:r>
            <a:r>
              <a:rPr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nb-NO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STYRELEDER</a:t>
            </a:r>
          </a:p>
          <a:p>
            <a:pPr marL="752536" lvl="1" indent="-320228" defTabSz="537463">
              <a:buSzPct val="90000"/>
              <a:defRPr sz="1380" spc="220"/>
            </a:pPr>
            <a:endParaRPr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20228" indent="-320228" defTabSz="537463">
              <a:buSzPct val="90000"/>
              <a:defRPr sz="1840" spc="294"/>
            </a:pPr>
            <a:r>
              <a:rPr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MARKED </a:t>
            </a:r>
            <a:r>
              <a:rPr lang="nb-NO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spons</a:t>
            </a:r>
            <a:r>
              <a:rPr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nb-NO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Markedskoordinator og styreleder</a:t>
            </a:r>
            <a:endParaRPr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20228" indent="-320228" defTabSz="537463">
              <a:buSzPct val="90000"/>
              <a:defRPr sz="1840" spc="294"/>
            </a:pPr>
            <a:endParaRPr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20228" indent="-320228" defTabSz="537463">
              <a:buSzPct val="90000"/>
              <a:defRPr sz="1840" spc="294"/>
            </a:pPr>
            <a:r>
              <a:rPr sz="2000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Omdømme</a:t>
            </a:r>
            <a:r>
              <a:rPr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000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og</a:t>
            </a:r>
            <a:r>
              <a:rPr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000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organisasjon</a:t>
            </a:r>
            <a:r>
              <a:rPr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nb-NO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STYRELEDER</a:t>
            </a:r>
            <a:r>
              <a:rPr lang="nb-NO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/alle</a:t>
            </a:r>
            <a:br>
              <a:rPr lang="nb-NO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nb-NO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b-NO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Klubbkolleksjon</a:t>
            </a:r>
            <a:r>
              <a:rPr lang="nb-NO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utstyrsansvarlig</a:t>
            </a:r>
            <a:br>
              <a:rPr lang="nb-N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nb-N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nb-N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b-N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når ekstreme situasjoner oppstår er det </a:t>
            </a:r>
            <a:r>
              <a:rPr lang="nb-NO" sz="2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kun</a:t>
            </a:r>
            <a:r>
              <a:rPr lang="nb-N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styreleder som uttaler seg</a:t>
            </a:r>
            <a:endParaRPr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8CDD76-ECD0-4510-AEA4-D315FD1BE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609600"/>
            <a:ext cx="11684000" cy="1640114"/>
          </a:xfrm>
        </p:spPr>
        <p:txBody>
          <a:bodyPr>
            <a:normAutofit fontScale="90000"/>
          </a:bodyPr>
          <a:lstStyle/>
          <a:p>
            <a:r>
              <a:rPr lang="nb-NO" sz="4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Klubb-bekledning</a:t>
            </a:r>
            <a:br>
              <a:rPr lang="nb-NO" sz="4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b-NO" sz="4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Våre farger er blått og hvitt</a:t>
            </a:r>
            <a:br>
              <a:rPr lang="nb-N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nb-N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b-NO" sz="31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DRAKT</a:t>
            </a:r>
            <a:r>
              <a:rPr lang="nb-NO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BLÅ OVERDEL – HVIT SHORTS – BLÅ STRØMPER</a:t>
            </a:r>
            <a:br>
              <a:rPr lang="nb-NO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nb-NO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nb-NO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b-NO" sz="31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TRENERE</a:t>
            </a:r>
            <a:r>
              <a:rPr lang="nb-NO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VINTERJAKKE, KLUBBJAKKE/GENSER, T-SKJORTE</a:t>
            </a:r>
            <a:br>
              <a:rPr lang="nb-NO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nb-NO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b-NO" sz="31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LAGLEDERE</a:t>
            </a:r>
            <a:r>
              <a:rPr lang="nb-NO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KLUBBJAKKE/-GENSER, T-SKJORTE</a:t>
            </a:r>
            <a:br>
              <a:rPr lang="nb-NO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nb-NO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b-NO" sz="31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STYRET OG ANDRE FUNKSJONER</a:t>
            </a:r>
            <a:r>
              <a:rPr lang="nb-NO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KLUBBJAKKE/</a:t>
            </a:r>
            <a:br>
              <a:rPr lang="nb-NO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b-NO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-GENSER, T-SKJORTE</a:t>
            </a:r>
            <a:br>
              <a:rPr lang="nb-NO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nb-NO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b-NO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BLÅTT OG HVITT SKAL BRUKES TIL ALLE KAMPER OG SÅ LANGT DET ER MULIG PÅ ALLE TRENINGER OG ARRANGEMENTER</a:t>
            </a:r>
          </a:p>
        </p:txBody>
      </p:sp>
    </p:spTree>
    <p:extLst>
      <p:ext uri="{BB962C8B-B14F-4D97-AF65-F5344CB8AC3E}">
        <p14:creationId xmlns:p14="http://schemas.microsoft.com/office/powerpoint/2010/main" val="164971147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all" spc="384" normalizeH="0" baseline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all" spc="384" normalizeH="0" baseline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7435</TotalTime>
  <Words>81</Words>
  <Application>Microsoft Office PowerPoint</Application>
  <PresentationFormat>Egendefinert</PresentationFormat>
  <Paragraphs>32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2" baseType="lpstr">
      <vt:lpstr>Avenir Book</vt:lpstr>
      <vt:lpstr>Avenir Light</vt:lpstr>
      <vt:lpstr>Avenir Medium</vt:lpstr>
      <vt:lpstr>Helvetica Neue</vt:lpstr>
      <vt:lpstr>Tahoma</vt:lpstr>
      <vt:lpstr>New_Template1</vt:lpstr>
      <vt:lpstr>Kommunikasjonsstrategi   Rakkestad IF Fotball</vt:lpstr>
      <vt:lpstr>  RIF Fotball omtales positivt og med et inntrykk som etterlater soliditet, profesjonalitet og idrettsglede </vt:lpstr>
      <vt:lpstr>Våre verdier danner grunnlag for alt vi foretar oss og all kommunikasjon:</vt:lpstr>
      <vt:lpstr>KOMMUNIKASJONSSTRATEGI INTERNT OG EKSTERNT:  Alt vi gjør skal bygge på KLUBBENS verdier   Alt vi gjør skal VI STÅ FOR VI SKAL KUNNE SNAKKE OM ALT VI GJØR -  Men ikke dermed sagt at alt skal SNAKKES OM   Rif FOTBALL SKAL VÆRE EN KLUBB HVOR ALLE ER  TRYGGe PÅ at vi FØLGER NORSk LOV – VI SKAL IKKE TILLATE OSS SNARVEIER </vt:lpstr>
      <vt:lpstr>Hvem uttaler seg om hva:  Hovedprinsippet er at hvert lag snakker om sitt lag, sin klubb og sine aktiviteter på en positiv måte   Overordnet gjelder:  Sport: trenere/ledere, trenerveileder og styreleder  Overordnet klubb og styring: STYRELEDER  Økonomi: STYRELEDER  MARKED - spons: Markedskoordinator og styreleder  Omdømme og organisasjon: STYRELEDER/alle  Klubbkolleksjon: utstyrsansvarlig   når ekstreme situasjoner oppstår er det kun styreleder som uttaler seg</vt:lpstr>
      <vt:lpstr>Klubb-bekledning Våre farger er blått og hvitt  DRAKT: BLÅ OVERDEL – HVIT SHORTS – BLÅ STRØMPER   TRENERE: VINTERJAKKE, KLUBBJAKKE/GENSER, T-SKJORTE  LAGLEDERE: KLUBBJAKKE/-GENSER, T-SKJORTE  STYRET OG ANDRE FUNKSJONER: KLUBBJAKKE/ -GENSER, T-SKJORTE  BLÅTT OG HVITT SKAL BRUKES TIL ALLE KAMPER OG SÅ LANGT DET ER MULIG PÅ ALLE TRENINGER OG ARRANGEMENTER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Kommunikasjonsstrategi         Sarpsborg 08</dc:title>
  <dc:creator>Kristiansen, Kåre</dc:creator>
  <cp:lastModifiedBy>Kristiansen, Kåre</cp:lastModifiedBy>
  <cp:revision>15</cp:revision>
  <dcterms:modified xsi:type="dcterms:W3CDTF">2020-03-02T20:44:11Z</dcterms:modified>
</cp:coreProperties>
</file>